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3" r:id="rId6"/>
    <p:sldId id="264" r:id="rId7"/>
    <p:sldId id="265" r:id="rId8"/>
    <p:sldId id="267" r:id="rId9"/>
    <p:sldId id="268" r:id="rId10"/>
    <p:sldId id="269" r:id="rId11"/>
    <p:sldId id="270" r:id="rId12"/>
    <p:sldId id="260" r:id="rId13"/>
    <p:sldId id="262" r:id="rId14"/>
    <p:sldId id="266" r:id="rId15"/>
  </p:sldIdLst>
  <p:sldSz cx="9144000" cy="6858000" type="screen4x3"/>
  <p:notesSz cx="6946900" cy="9283700"/>
  <p:custDataLst>
    <p:tags r:id="rId17"/>
  </p:custDataLst>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CC6600"/>
    <a:srgbClr val="996633"/>
    <a:srgbClr val="993300"/>
    <a:srgbClr val="FFCC99"/>
    <a:srgbClr val="CC9900"/>
    <a:srgbClr val="FFCC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24" autoAdjust="0"/>
  </p:normalViewPr>
  <p:slideViewPr>
    <p:cSldViewPr>
      <p:cViewPr varScale="1">
        <p:scale>
          <a:sx n="101" d="100"/>
          <a:sy n="101" d="100"/>
        </p:scale>
        <p:origin x="85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738" tIns="46369" rIns="92738" bIns="46369" numCol="1" anchor="t" anchorCtr="0" compatLnSpc="1">
            <a:prstTxWarp prst="textNoShape">
              <a:avLst/>
            </a:prstTxWarp>
          </a:bodyPr>
          <a:lstStyle>
            <a:lvl1pPr defTabSz="927100" eaLnBrk="0" hangingPunct="0">
              <a:defRPr sz="1200">
                <a:latin typeface="Times New Roman" pitchFamily="18" charset="0"/>
              </a:defRPr>
            </a:lvl1pPr>
          </a:lstStyle>
          <a:p>
            <a:endParaRPr lang="en-US" dirty="0"/>
          </a:p>
        </p:txBody>
      </p:sp>
      <p:sp>
        <p:nvSpPr>
          <p:cNvPr id="2057" name="Rectangle 9"/>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8" name="Rectangle 10"/>
          <p:cNvSpPr>
            <a:spLocks noGrp="1" noChangeArrowheads="1"/>
          </p:cNvSpPr>
          <p:nvPr>
            <p:ph type="body" sz="quarter" idx="3"/>
          </p:nvPr>
        </p:nvSpPr>
        <p:spPr bwMode="auto">
          <a:xfrm>
            <a:off x="925513" y="4410075"/>
            <a:ext cx="50958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738" tIns="46369" rIns="92738" bIns="4636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9" name="Rectangle 11"/>
          <p:cNvSpPr>
            <a:spLocks noGrp="1" noChangeArrowheads="1"/>
          </p:cNvSpPr>
          <p:nvPr>
            <p:ph type="dt" idx="1"/>
          </p:nvPr>
        </p:nvSpPr>
        <p:spPr bwMode="auto">
          <a:xfrm>
            <a:off x="393700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738" tIns="46369" rIns="92738" bIns="46369" numCol="1" anchor="t" anchorCtr="0" compatLnSpc="1">
            <a:prstTxWarp prst="textNoShape">
              <a:avLst/>
            </a:prstTxWarp>
          </a:bodyPr>
          <a:lstStyle>
            <a:lvl1pPr algn="r" defTabSz="927100" eaLnBrk="0" hangingPunct="0">
              <a:defRPr sz="1200">
                <a:latin typeface="Times New Roman" pitchFamily="18" charset="0"/>
              </a:defRPr>
            </a:lvl1pPr>
          </a:lstStyle>
          <a:p>
            <a:endParaRPr lang="en-US" dirty="0"/>
          </a:p>
        </p:txBody>
      </p:sp>
      <p:sp>
        <p:nvSpPr>
          <p:cNvPr id="2060" name="Rectangle 12"/>
          <p:cNvSpPr>
            <a:spLocks noGrp="1" noChangeArrowheads="1"/>
          </p:cNvSpPr>
          <p:nvPr>
            <p:ph type="ftr" sz="quarter" idx="4"/>
          </p:nvPr>
        </p:nvSpPr>
        <p:spPr bwMode="auto">
          <a:xfrm>
            <a:off x="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738" tIns="46369" rIns="92738" bIns="46369" numCol="1" anchor="b" anchorCtr="0" compatLnSpc="1">
            <a:prstTxWarp prst="textNoShape">
              <a:avLst/>
            </a:prstTxWarp>
          </a:bodyPr>
          <a:lstStyle>
            <a:lvl1pPr defTabSz="927100" eaLnBrk="0" hangingPunct="0">
              <a:defRPr sz="1200">
                <a:latin typeface="Times New Roman" pitchFamily="18" charset="0"/>
              </a:defRPr>
            </a:lvl1pPr>
          </a:lstStyle>
          <a:p>
            <a:endParaRPr lang="en-US" dirty="0"/>
          </a:p>
        </p:txBody>
      </p:sp>
      <p:sp>
        <p:nvSpPr>
          <p:cNvPr id="2061" name="Rectangle 13"/>
          <p:cNvSpPr>
            <a:spLocks noGrp="1" noChangeArrowheads="1"/>
          </p:cNvSpPr>
          <p:nvPr>
            <p:ph type="sldNum" sz="quarter" idx="5"/>
          </p:nvPr>
        </p:nvSpPr>
        <p:spPr bwMode="auto">
          <a:xfrm>
            <a:off x="393700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738" tIns="46369" rIns="92738" bIns="46369" numCol="1" anchor="b" anchorCtr="0" compatLnSpc="1">
            <a:prstTxWarp prst="textNoShape">
              <a:avLst/>
            </a:prstTxWarp>
          </a:bodyPr>
          <a:lstStyle>
            <a:lvl1pPr algn="r" defTabSz="927100" eaLnBrk="0" hangingPunct="0">
              <a:defRPr sz="1200">
                <a:latin typeface="Times New Roman" pitchFamily="18" charset="0"/>
              </a:defRPr>
            </a:lvl1pPr>
          </a:lstStyle>
          <a:p>
            <a:fld id="{C5AD84BD-B57F-44ED-B432-012949432F91}" type="slidenum">
              <a:rPr lang="en-US"/>
              <a:pPr/>
              <a:t>‹#›</a:t>
            </a:fld>
            <a:endParaRPr lang="en-US" dirty="0"/>
          </a:p>
        </p:txBody>
      </p:sp>
    </p:spTree>
    <p:extLst>
      <p:ext uri="{BB962C8B-B14F-4D97-AF65-F5344CB8AC3E}">
        <p14:creationId xmlns:p14="http://schemas.microsoft.com/office/powerpoint/2010/main" val="3480004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5AD84BD-B57F-44ED-B432-012949432F91}" type="slidenum">
              <a:rPr lang="en-US" smtClean="0"/>
              <a:pPr/>
              <a:t>13</a:t>
            </a:fld>
            <a:endParaRPr lang="en-US" dirty="0"/>
          </a:p>
        </p:txBody>
      </p:sp>
    </p:spTree>
    <p:extLst>
      <p:ext uri="{BB962C8B-B14F-4D97-AF65-F5344CB8AC3E}">
        <p14:creationId xmlns:p14="http://schemas.microsoft.com/office/powerpoint/2010/main" val="608648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23" name="Rectangle 3"/>
          <p:cNvSpPr>
            <a:spLocks noGrp="1" noChangeArrowheads="1"/>
          </p:cNvSpPr>
          <p:nvPr>
            <p:ph type="ctrTitle"/>
          </p:nvPr>
        </p:nvSpPr>
        <p:spPr>
          <a:xfrm>
            <a:off x="2438400" y="3352800"/>
            <a:ext cx="6324600" cy="1371600"/>
          </a:xfrm>
        </p:spPr>
        <p:txBody>
          <a:bodyPr/>
          <a:lstStyle>
            <a:lvl1pPr>
              <a:lnSpc>
                <a:spcPct val="90000"/>
              </a:lnSpc>
              <a:defRPr sz="4800"/>
            </a:lvl1pPr>
          </a:lstStyle>
          <a:p>
            <a:pPr lvl="0"/>
            <a:r>
              <a:rPr lang="en-US" noProof="0"/>
              <a:t>Click to edit Master title style</a:t>
            </a:r>
            <a:endParaRPr lang="en-US" noProof="0" dirty="0"/>
          </a:p>
        </p:txBody>
      </p:sp>
      <p:sp>
        <p:nvSpPr>
          <p:cNvPr id="30724" name="Rectangle 4"/>
          <p:cNvSpPr>
            <a:spLocks noGrp="1" noChangeArrowheads="1"/>
          </p:cNvSpPr>
          <p:nvPr>
            <p:ph type="subTitle" idx="1"/>
          </p:nvPr>
        </p:nvSpPr>
        <p:spPr>
          <a:xfrm>
            <a:off x="2438400" y="4724400"/>
            <a:ext cx="6324600" cy="685800"/>
          </a:xfrm>
        </p:spPr>
        <p:txBody>
          <a:bodyPr/>
          <a:lstStyle>
            <a:lvl1pPr marL="0" indent="0">
              <a:lnSpc>
                <a:spcPct val="80000"/>
              </a:lnSpc>
              <a:buFont typeface="Wingdings" pitchFamily="2" charset="2"/>
              <a:buNone/>
              <a:defRPr sz="3200"/>
            </a:lvl1pPr>
          </a:lstStyle>
          <a:p>
            <a:pPr lvl="0"/>
            <a:r>
              <a:rPr lang="en-US" noProof="0"/>
              <a:t>Click to edit Master subtitle style</a:t>
            </a:r>
            <a:endParaRPr lang="en-US" noProof="0"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682201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685800"/>
            <a:ext cx="1771650" cy="4876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0" y="685800"/>
            <a:ext cx="5162550" cy="4876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5479062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892426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7063111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15291" y="685800"/>
            <a:ext cx="7095309" cy="1371600"/>
          </a:xfrm>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1524000" y="2057400"/>
            <a:ext cx="34671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5143500" y="2057400"/>
            <a:ext cx="34671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245203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173938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2759809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70908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364900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828800" y="657497"/>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6297089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29713" name="Rectangle 17"/>
          <p:cNvSpPr>
            <a:spLocks noGrp="1" noChangeArrowheads="1"/>
          </p:cNvSpPr>
          <p:nvPr>
            <p:ph type="title"/>
          </p:nvPr>
        </p:nvSpPr>
        <p:spPr bwMode="auto">
          <a:xfrm>
            <a:off x="1524000" y="685800"/>
            <a:ext cx="7086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endParaRPr lang="en-US" dirty="0"/>
          </a:p>
        </p:txBody>
      </p:sp>
      <p:sp>
        <p:nvSpPr>
          <p:cNvPr id="29698" name="Rectangle 2"/>
          <p:cNvSpPr>
            <a:spLocks noGrp="1" noChangeArrowheads="1"/>
          </p:cNvSpPr>
          <p:nvPr>
            <p:ph type="body" idx="1"/>
          </p:nvPr>
        </p:nvSpPr>
        <p:spPr bwMode="auto">
          <a:xfrm>
            <a:off x="1524000" y="2057400"/>
            <a:ext cx="70866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fontAlgn="base" hangingPunct="1">
        <a:spcBef>
          <a:spcPct val="0"/>
        </a:spcBef>
        <a:spcAft>
          <a:spcPct val="0"/>
        </a:spcAft>
        <a:defRPr sz="4000" b="1">
          <a:solidFill>
            <a:schemeClr val="accent1">
              <a:lumMod val="50000"/>
            </a:schemeClr>
          </a:solidFill>
          <a:latin typeface="+mj-lt"/>
          <a:ea typeface="+mj-ea"/>
          <a:cs typeface="+mj-cs"/>
        </a:defRPr>
      </a:lvl1pPr>
      <a:lvl2pPr algn="l" rtl="0" eaLnBrk="1" fontAlgn="base" hangingPunct="1">
        <a:spcBef>
          <a:spcPct val="0"/>
        </a:spcBef>
        <a:spcAft>
          <a:spcPct val="0"/>
        </a:spcAft>
        <a:defRPr sz="4000" b="1">
          <a:solidFill>
            <a:srgbClr val="000000"/>
          </a:solidFill>
          <a:latin typeface="Arial Narrow" pitchFamily="34" charset="0"/>
        </a:defRPr>
      </a:lvl2pPr>
      <a:lvl3pPr algn="l" rtl="0" eaLnBrk="1" fontAlgn="base" hangingPunct="1">
        <a:spcBef>
          <a:spcPct val="0"/>
        </a:spcBef>
        <a:spcAft>
          <a:spcPct val="0"/>
        </a:spcAft>
        <a:defRPr sz="4000" b="1">
          <a:solidFill>
            <a:srgbClr val="000000"/>
          </a:solidFill>
          <a:latin typeface="Arial Narrow" pitchFamily="34" charset="0"/>
        </a:defRPr>
      </a:lvl3pPr>
      <a:lvl4pPr algn="l" rtl="0" eaLnBrk="1" fontAlgn="base" hangingPunct="1">
        <a:spcBef>
          <a:spcPct val="0"/>
        </a:spcBef>
        <a:spcAft>
          <a:spcPct val="0"/>
        </a:spcAft>
        <a:defRPr sz="4000" b="1">
          <a:solidFill>
            <a:srgbClr val="000000"/>
          </a:solidFill>
          <a:latin typeface="Arial Narrow" pitchFamily="34" charset="0"/>
        </a:defRPr>
      </a:lvl4pPr>
      <a:lvl5pPr algn="l" rtl="0" eaLnBrk="1" fontAlgn="base" hangingPunct="1">
        <a:spcBef>
          <a:spcPct val="0"/>
        </a:spcBef>
        <a:spcAft>
          <a:spcPct val="0"/>
        </a:spcAft>
        <a:defRPr sz="4000" b="1">
          <a:solidFill>
            <a:srgbClr val="000000"/>
          </a:solidFill>
          <a:latin typeface="Arial Narrow" pitchFamily="34" charset="0"/>
        </a:defRPr>
      </a:lvl5pPr>
      <a:lvl6pPr marL="457200" algn="l" rtl="0" eaLnBrk="1" fontAlgn="base" hangingPunct="1">
        <a:spcBef>
          <a:spcPct val="0"/>
        </a:spcBef>
        <a:spcAft>
          <a:spcPct val="0"/>
        </a:spcAft>
        <a:defRPr sz="4000" b="1">
          <a:solidFill>
            <a:srgbClr val="000000"/>
          </a:solidFill>
          <a:latin typeface="Arial Narrow" pitchFamily="34" charset="0"/>
        </a:defRPr>
      </a:lvl6pPr>
      <a:lvl7pPr marL="914400" algn="l" rtl="0" eaLnBrk="1" fontAlgn="base" hangingPunct="1">
        <a:spcBef>
          <a:spcPct val="0"/>
        </a:spcBef>
        <a:spcAft>
          <a:spcPct val="0"/>
        </a:spcAft>
        <a:defRPr sz="4000" b="1">
          <a:solidFill>
            <a:srgbClr val="000000"/>
          </a:solidFill>
          <a:latin typeface="Arial Narrow" pitchFamily="34" charset="0"/>
        </a:defRPr>
      </a:lvl7pPr>
      <a:lvl8pPr marL="1371600" algn="l" rtl="0" eaLnBrk="1" fontAlgn="base" hangingPunct="1">
        <a:spcBef>
          <a:spcPct val="0"/>
        </a:spcBef>
        <a:spcAft>
          <a:spcPct val="0"/>
        </a:spcAft>
        <a:defRPr sz="4000" b="1">
          <a:solidFill>
            <a:srgbClr val="000000"/>
          </a:solidFill>
          <a:latin typeface="Arial Narrow" pitchFamily="34" charset="0"/>
        </a:defRPr>
      </a:lvl8pPr>
      <a:lvl9pPr marL="1828800" algn="l" rtl="0" eaLnBrk="1" fontAlgn="base" hangingPunct="1">
        <a:spcBef>
          <a:spcPct val="0"/>
        </a:spcBef>
        <a:spcAft>
          <a:spcPct val="0"/>
        </a:spcAft>
        <a:defRPr sz="4000" b="1">
          <a:solidFill>
            <a:srgbClr val="000000"/>
          </a:solidFill>
          <a:latin typeface="Arial Narrow" pitchFamily="34" charset="0"/>
        </a:defRPr>
      </a:lvl9pPr>
    </p:titleStyle>
    <p:bodyStyle>
      <a:lvl1pPr marL="342900" indent="-342900" algn="l" rtl="0" eaLnBrk="1" fontAlgn="base" hangingPunct="1">
        <a:spcBef>
          <a:spcPct val="20000"/>
        </a:spcBef>
        <a:spcAft>
          <a:spcPct val="0"/>
        </a:spcAft>
        <a:buClr>
          <a:schemeClr val="accent1">
            <a:lumMod val="50000"/>
          </a:schemeClr>
        </a:buClr>
        <a:buSzPct val="50000"/>
        <a:buFont typeface="Wingdings" pitchFamily="2" charset="2"/>
        <a:buChar char="n"/>
        <a:defRPr sz="2800">
          <a:solidFill>
            <a:schemeClr val="accent1">
              <a:lumMod val="50000"/>
            </a:schemeClr>
          </a:solidFill>
          <a:latin typeface="+mn-lt"/>
          <a:ea typeface="+mn-ea"/>
          <a:cs typeface="+mn-cs"/>
        </a:defRPr>
      </a:lvl1pPr>
      <a:lvl2pPr marL="742950" indent="-285750" algn="l" rtl="0" eaLnBrk="1" fontAlgn="base" hangingPunct="1">
        <a:spcBef>
          <a:spcPct val="20000"/>
        </a:spcBef>
        <a:spcAft>
          <a:spcPct val="0"/>
        </a:spcAft>
        <a:buClr>
          <a:schemeClr val="accent1">
            <a:lumMod val="50000"/>
          </a:schemeClr>
        </a:buClr>
        <a:buSzPct val="50000"/>
        <a:buFont typeface="Wingdings" pitchFamily="2" charset="2"/>
        <a:buChar char="n"/>
        <a:defRPr sz="2400">
          <a:solidFill>
            <a:schemeClr val="accent1">
              <a:lumMod val="50000"/>
            </a:schemeClr>
          </a:solidFill>
          <a:latin typeface="+mn-lt"/>
        </a:defRPr>
      </a:lvl2pPr>
      <a:lvl3pPr marL="1143000" indent="-228600" algn="l" rtl="0" eaLnBrk="1" fontAlgn="base" hangingPunct="1">
        <a:spcBef>
          <a:spcPct val="20000"/>
        </a:spcBef>
        <a:spcAft>
          <a:spcPct val="0"/>
        </a:spcAft>
        <a:buClr>
          <a:schemeClr val="accent1">
            <a:lumMod val="50000"/>
          </a:schemeClr>
        </a:buClr>
        <a:buSzPct val="50000"/>
        <a:buFont typeface="Wingdings" pitchFamily="2" charset="2"/>
        <a:buChar char="n"/>
        <a:defRPr sz="2000">
          <a:solidFill>
            <a:schemeClr val="accent1">
              <a:lumMod val="50000"/>
            </a:schemeClr>
          </a:solidFill>
          <a:latin typeface="+mn-lt"/>
        </a:defRPr>
      </a:lvl3pPr>
      <a:lvl4pPr marL="1600200" indent="-228600" algn="l" rtl="0" eaLnBrk="1" fontAlgn="base" hangingPunct="1">
        <a:spcBef>
          <a:spcPct val="20000"/>
        </a:spcBef>
        <a:spcAft>
          <a:spcPct val="0"/>
        </a:spcAft>
        <a:buClr>
          <a:schemeClr val="accent1">
            <a:lumMod val="50000"/>
          </a:schemeClr>
        </a:buClr>
        <a:buSzPct val="50000"/>
        <a:buFont typeface="Wingdings" pitchFamily="2" charset="2"/>
        <a:buChar char="n"/>
        <a:defRPr>
          <a:solidFill>
            <a:schemeClr val="accent1">
              <a:lumMod val="50000"/>
            </a:schemeClr>
          </a:solidFill>
          <a:latin typeface="+mn-lt"/>
        </a:defRPr>
      </a:lvl4pPr>
      <a:lvl5pPr marL="2057400" indent="-228600" algn="l" rtl="0" eaLnBrk="1" fontAlgn="base" hangingPunct="1">
        <a:spcBef>
          <a:spcPct val="20000"/>
        </a:spcBef>
        <a:spcAft>
          <a:spcPct val="0"/>
        </a:spcAft>
        <a:buClr>
          <a:schemeClr val="accent1">
            <a:lumMod val="50000"/>
          </a:schemeClr>
        </a:buClr>
        <a:buSzPct val="50000"/>
        <a:buFont typeface="Wingdings" pitchFamily="2" charset="2"/>
        <a:buChar char="n"/>
        <a:defRPr>
          <a:solidFill>
            <a:schemeClr val="accent1">
              <a:lumMod val="50000"/>
            </a:schemeClr>
          </a:solidFill>
          <a:latin typeface="+mn-lt"/>
        </a:defRPr>
      </a:lvl5pPr>
      <a:lvl6pPr marL="2514600" indent="-228600" algn="l" rtl="0" eaLnBrk="1" fontAlgn="base" hangingPunct="1">
        <a:spcBef>
          <a:spcPct val="20000"/>
        </a:spcBef>
        <a:spcAft>
          <a:spcPct val="0"/>
        </a:spcAft>
        <a:buClr>
          <a:schemeClr val="accent1">
            <a:lumMod val="50000"/>
          </a:schemeClr>
        </a:buClr>
        <a:buSzPct val="50000"/>
        <a:buFont typeface="Wingdings" pitchFamily="2" charset="2"/>
        <a:buChar char="n"/>
        <a:defRPr>
          <a:solidFill>
            <a:schemeClr val="accent1">
              <a:lumMod val="50000"/>
            </a:schemeClr>
          </a:solidFill>
          <a:latin typeface="+mn-lt"/>
        </a:defRPr>
      </a:lvl6pPr>
      <a:lvl7pPr marL="2971800" indent="-228600" algn="l" rtl="0" eaLnBrk="1" fontAlgn="base" hangingPunct="1">
        <a:spcBef>
          <a:spcPct val="20000"/>
        </a:spcBef>
        <a:spcAft>
          <a:spcPct val="0"/>
        </a:spcAft>
        <a:buClr>
          <a:schemeClr val="accent1">
            <a:lumMod val="50000"/>
          </a:schemeClr>
        </a:buClr>
        <a:buSzPct val="50000"/>
        <a:buFont typeface="Wingdings" pitchFamily="2" charset="2"/>
        <a:buChar char="n"/>
        <a:defRPr>
          <a:solidFill>
            <a:schemeClr val="accent1">
              <a:lumMod val="50000"/>
            </a:schemeClr>
          </a:solidFill>
          <a:latin typeface="+mn-lt"/>
        </a:defRPr>
      </a:lvl7pPr>
      <a:lvl8pPr marL="3429000" indent="-228600" algn="l" rtl="0" eaLnBrk="1" fontAlgn="base" hangingPunct="1">
        <a:spcBef>
          <a:spcPct val="20000"/>
        </a:spcBef>
        <a:spcAft>
          <a:spcPct val="0"/>
        </a:spcAft>
        <a:buClr>
          <a:schemeClr val="accent1">
            <a:lumMod val="50000"/>
          </a:schemeClr>
        </a:buClr>
        <a:buSzPct val="50000"/>
        <a:buFont typeface="Wingdings" pitchFamily="2" charset="2"/>
        <a:buChar char="n"/>
        <a:defRPr>
          <a:solidFill>
            <a:schemeClr val="accent1">
              <a:lumMod val="50000"/>
            </a:schemeClr>
          </a:solidFill>
          <a:latin typeface="+mn-lt"/>
        </a:defRPr>
      </a:lvl8pPr>
      <a:lvl9pPr marL="3886200" indent="-228600" algn="l" rtl="0" eaLnBrk="1" fontAlgn="base" hangingPunct="1">
        <a:spcBef>
          <a:spcPct val="20000"/>
        </a:spcBef>
        <a:spcAft>
          <a:spcPct val="0"/>
        </a:spcAft>
        <a:buClr>
          <a:schemeClr val="accent1">
            <a:lumMod val="50000"/>
          </a:schemeClr>
        </a:buClr>
        <a:buSzPct val="50000"/>
        <a:buFont typeface="Wingdings" pitchFamily="2" charset="2"/>
        <a:buChar char="n"/>
        <a:defRPr>
          <a:solidFill>
            <a:schemeClr val="accent1">
              <a:lumMod val="50000"/>
            </a:schemeClr>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p:txBody>
          <a:bodyPr/>
          <a:lstStyle/>
          <a:p>
            <a:r>
              <a:rPr lang="en-US" sz="4400" dirty="0"/>
              <a:t>Depot Systems 5</a:t>
            </a:r>
          </a:p>
        </p:txBody>
      </p:sp>
      <p:sp>
        <p:nvSpPr>
          <p:cNvPr id="4103" name="Rectangle 7"/>
          <p:cNvSpPr>
            <a:spLocks noGrp="1" noChangeArrowheads="1"/>
          </p:cNvSpPr>
          <p:nvPr>
            <p:ph type="subTitle" idx="1"/>
          </p:nvPr>
        </p:nvSpPr>
        <p:spPr/>
        <p:txBody>
          <a:bodyPr/>
          <a:lstStyle/>
          <a:p>
            <a:r>
              <a:rPr lang="en-US" dirty="0"/>
              <a:t>Container Yard / Gate Overview</a:t>
            </a:r>
          </a:p>
        </p:txBody>
      </p:sp>
      <p:pic>
        <p:nvPicPr>
          <p:cNvPr id="5" name="Picture 4">
            <a:extLst>
              <a:ext uri="{FF2B5EF4-FFF2-40B4-BE49-F238E27FC236}">
                <a16:creationId xmlns:a16="http://schemas.microsoft.com/office/drawing/2014/main" id="{2BC0F38E-B84A-4BCE-9B7F-3E0A0AE8AE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2050396"/>
            <a:ext cx="5553853" cy="1207808"/>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a:xfrm>
            <a:off x="457200" y="273050"/>
            <a:ext cx="3008313" cy="565150"/>
          </a:xfrm>
        </p:spPr>
        <p:txBody>
          <a:bodyPr/>
          <a:lstStyle/>
          <a:p>
            <a:r>
              <a:rPr lang="en-US" dirty="0"/>
              <a:t>Reporting</a:t>
            </a:r>
          </a:p>
        </p:txBody>
      </p:sp>
      <p:sp>
        <p:nvSpPr>
          <p:cNvPr id="7175" name="Rectangle 7"/>
          <p:cNvSpPr>
            <a:spLocks noGrp="1" noChangeArrowheads="1"/>
          </p:cNvSpPr>
          <p:nvPr>
            <p:ph type="body" sz="half" idx="2"/>
          </p:nvPr>
        </p:nvSpPr>
        <p:spPr>
          <a:xfrm>
            <a:off x="457200" y="838200"/>
            <a:ext cx="7924800" cy="698500"/>
          </a:xfrm>
        </p:spPr>
        <p:txBody>
          <a:bodyPr/>
          <a:lstStyle/>
          <a:p>
            <a:r>
              <a:rPr lang="en-US" dirty="0"/>
              <a:t>Depot Systems 5 contains full reporting, many standard reports are included, custom reports can be created at anytime. Report Scheduling service can be used to schedule any report to send via email. PDF and Excel formats are supported.</a:t>
            </a:r>
          </a:p>
        </p:txBody>
      </p:sp>
      <p:pic>
        <p:nvPicPr>
          <p:cNvPr id="3" name="Picture 2">
            <a:extLst>
              <a:ext uri="{FF2B5EF4-FFF2-40B4-BE49-F238E27FC236}">
                <a16:creationId xmlns:a16="http://schemas.microsoft.com/office/drawing/2014/main" id="{FBCA3349-C683-46D6-B5ED-7679B1DFF85C}"/>
              </a:ext>
            </a:extLst>
          </p:cNvPr>
          <p:cNvPicPr>
            <a:picLocks noChangeAspect="1"/>
          </p:cNvPicPr>
          <p:nvPr/>
        </p:nvPicPr>
        <p:blipFill>
          <a:blip r:embed="rId2"/>
          <a:stretch>
            <a:fillRect/>
          </a:stretch>
        </p:blipFill>
        <p:spPr>
          <a:xfrm>
            <a:off x="762000" y="1473200"/>
            <a:ext cx="8145319" cy="4318000"/>
          </a:xfrm>
          <a:prstGeom prst="rect">
            <a:avLst/>
          </a:prstGeom>
        </p:spPr>
      </p:pic>
    </p:spTree>
    <p:extLst>
      <p:ext uri="{BB962C8B-B14F-4D97-AF65-F5344CB8AC3E}">
        <p14:creationId xmlns:p14="http://schemas.microsoft.com/office/powerpoint/2010/main" val="22248317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a:xfrm>
            <a:off x="457200" y="273050"/>
            <a:ext cx="3008313" cy="565150"/>
          </a:xfrm>
        </p:spPr>
        <p:txBody>
          <a:bodyPr/>
          <a:lstStyle/>
          <a:p>
            <a:r>
              <a:rPr lang="en-US" dirty="0"/>
              <a:t>Report Printing &amp; email</a:t>
            </a:r>
          </a:p>
        </p:txBody>
      </p:sp>
      <p:sp>
        <p:nvSpPr>
          <p:cNvPr id="7175" name="Rectangle 7"/>
          <p:cNvSpPr>
            <a:spLocks noGrp="1" noChangeArrowheads="1"/>
          </p:cNvSpPr>
          <p:nvPr>
            <p:ph type="body" sz="half" idx="2"/>
          </p:nvPr>
        </p:nvSpPr>
        <p:spPr>
          <a:xfrm>
            <a:off x="457200" y="838200"/>
            <a:ext cx="7924800" cy="698500"/>
          </a:xfrm>
        </p:spPr>
        <p:txBody>
          <a:bodyPr/>
          <a:lstStyle/>
          <a:p>
            <a:r>
              <a:rPr lang="en-US" dirty="0"/>
              <a:t>All reports will print to a preview window, then you can choose to print, email, or export to local file.</a:t>
            </a:r>
          </a:p>
        </p:txBody>
      </p:sp>
      <p:pic>
        <p:nvPicPr>
          <p:cNvPr id="3" name="Picture 2">
            <a:extLst>
              <a:ext uri="{FF2B5EF4-FFF2-40B4-BE49-F238E27FC236}">
                <a16:creationId xmlns:a16="http://schemas.microsoft.com/office/drawing/2014/main" id="{FBCA3349-C683-46D6-B5ED-7679B1DFF85C}"/>
              </a:ext>
            </a:extLst>
          </p:cNvPr>
          <p:cNvPicPr>
            <a:picLocks noChangeAspect="1"/>
          </p:cNvPicPr>
          <p:nvPr/>
        </p:nvPicPr>
        <p:blipFill>
          <a:blip r:embed="rId2"/>
          <a:stretch>
            <a:fillRect/>
          </a:stretch>
        </p:blipFill>
        <p:spPr>
          <a:xfrm>
            <a:off x="762000" y="1473200"/>
            <a:ext cx="8145319" cy="4318000"/>
          </a:xfrm>
          <a:prstGeom prst="rect">
            <a:avLst/>
          </a:prstGeom>
        </p:spPr>
      </p:pic>
      <p:pic>
        <p:nvPicPr>
          <p:cNvPr id="2" name="Picture 1">
            <a:extLst>
              <a:ext uri="{FF2B5EF4-FFF2-40B4-BE49-F238E27FC236}">
                <a16:creationId xmlns:a16="http://schemas.microsoft.com/office/drawing/2014/main" id="{C45CB3B7-7607-4141-B0E4-E46BFBED52D9}"/>
              </a:ext>
            </a:extLst>
          </p:cNvPr>
          <p:cNvPicPr>
            <a:picLocks noChangeAspect="1"/>
          </p:cNvPicPr>
          <p:nvPr/>
        </p:nvPicPr>
        <p:blipFill>
          <a:blip r:embed="rId3"/>
          <a:stretch>
            <a:fillRect/>
          </a:stretch>
        </p:blipFill>
        <p:spPr>
          <a:xfrm>
            <a:off x="762000" y="1421946"/>
            <a:ext cx="8145319" cy="4415518"/>
          </a:xfrm>
          <a:prstGeom prst="rect">
            <a:avLst/>
          </a:prstGeom>
        </p:spPr>
      </p:pic>
    </p:spTree>
    <p:extLst>
      <p:ext uri="{BB962C8B-B14F-4D97-AF65-F5344CB8AC3E}">
        <p14:creationId xmlns:p14="http://schemas.microsoft.com/office/powerpoint/2010/main" val="106248049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6"/>
          <p:cNvSpPr>
            <a:spLocks noGrp="1" noChangeArrowheads="1"/>
          </p:cNvSpPr>
          <p:nvPr>
            <p:ph type="title"/>
          </p:nvPr>
        </p:nvSpPr>
        <p:spPr>
          <a:xfrm>
            <a:off x="1356880" y="472062"/>
            <a:ext cx="7086600" cy="1371600"/>
          </a:xfrm>
        </p:spPr>
        <p:txBody>
          <a:bodyPr/>
          <a:lstStyle/>
          <a:p>
            <a:r>
              <a:rPr lang="en-US" dirty="0"/>
              <a:t>EDI</a:t>
            </a:r>
          </a:p>
        </p:txBody>
      </p:sp>
      <p:sp>
        <p:nvSpPr>
          <p:cNvPr id="8199" name="Rectangle 7"/>
          <p:cNvSpPr>
            <a:spLocks noGrp="1" noChangeArrowheads="1"/>
          </p:cNvSpPr>
          <p:nvPr>
            <p:ph type="body" idx="1"/>
          </p:nvPr>
        </p:nvSpPr>
        <p:spPr>
          <a:xfrm>
            <a:off x="1524000" y="1858171"/>
            <a:ext cx="7086600" cy="2667000"/>
          </a:xfrm>
        </p:spPr>
        <p:txBody>
          <a:bodyPr/>
          <a:lstStyle/>
          <a:p>
            <a:r>
              <a:rPr lang="en-US" dirty="0"/>
              <a:t>EDI will auto send for Gate In/ Out within 10 minutes of the gate transaction.</a:t>
            </a:r>
          </a:p>
          <a:p>
            <a:r>
              <a:rPr lang="en-US" dirty="0"/>
              <a:t>Booking EDI will auto load into the system every 5-10 minutes.</a:t>
            </a:r>
          </a:p>
          <a:p>
            <a:r>
              <a:rPr lang="en-US" dirty="0"/>
              <a:t>See our web site for a full list of supported EDI formats and SS Line / Chassis pool support.</a:t>
            </a:r>
          </a:p>
        </p:txBody>
      </p:sp>
      <p:pic>
        <p:nvPicPr>
          <p:cNvPr id="3" name="Picture 2">
            <a:extLst>
              <a:ext uri="{FF2B5EF4-FFF2-40B4-BE49-F238E27FC236}">
                <a16:creationId xmlns:a16="http://schemas.microsoft.com/office/drawing/2014/main" id="{B2E40452-3A4C-459B-9222-F855F69329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8604" y="5238695"/>
            <a:ext cx="788622" cy="517534"/>
          </a:xfrm>
          <a:prstGeom prst="rect">
            <a:avLst/>
          </a:prstGeom>
        </p:spPr>
      </p:pic>
      <p:pic>
        <p:nvPicPr>
          <p:cNvPr id="5" name="Picture 4">
            <a:extLst>
              <a:ext uri="{FF2B5EF4-FFF2-40B4-BE49-F238E27FC236}">
                <a16:creationId xmlns:a16="http://schemas.microsoft.com/office/drawing/2014/main" id="{0F4497C6-79AF-453F-BA79-B82258F543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2060" y="5946492"/>
            <a:ext cx="1171115" cy="525419"/>
          </a:xfrm>
          <a:prstGeom prst="rect">
            <a:avLst/>
          </a:prstGeom>
        </p:spPr>
      </p:pic>
      <p:pic>
        <p:nvPicPr>
          <p:cNvPr id="7" name="Picture 6">
            <a:extLst>
              <a:ext uri="{FF2B5EF4-FFF2-40B4-BE49-F238E27FC236}">
                <a16:creationId xmlns:a16="http://schemas.microsoft.com/office/drawing/2014/main" id="{7F110147-21A8-4A0C-8DED-E6AAEE69676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05600" y="4883876"/>
            <a:ext cx="747791" cy="709639"/>
          </a:xfrm>
          <a:prstGeom prst="rect">
            <a:avLst/>
          </a:prstGeom>
        </p:spPr>
      </p:pic>
      <p:pic>
        <p:nvPicPr>
          <p:cNvPr id="9" name="Picture 8">
            <a:extLst>
              <a:ext uri="{FF2B5EF4-FFF2-40B4-BE49-F238E27FC236}">
                <a16:creationId xmlns:a16="http://schemas.microsoft.com/office/drawing/2014/main" id="{648990A1-94E0-4E41-8564-62F53125B19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10955" y="5961112"/>
            <a:ext cx="517650" cy="537818"/>
          </a:xfrm>
          <a:prstGeom prst="rect">
            <a:avLst/>
          </a:prstGeom>
        </p:spPr>
      </p:pic>
      <p:pic>
        <p:nvPicPr>
          <p:cNvPr id="11" name="Picture 10">
            <a:extLst>
              <a:ext uri="{FF2B5EF4-FFF2-40B4-BE49-F238E27FC236}">
                <a16:creationId xmlns:a16="http://schemas.microsoft.com/office/drawing/2014/main" id="{744875F4-4A6C-44CC-9774-95A286C8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28604" y="4901271"/>
            <a:ext cx="1752752" cy="274344"/>
          </a:xfrm>
          <a:prstGeom prst="rect">
            <a:avLst/>
          </a:prstGeom>
        </p:spPr>
      </p:pic>
      <p:pic>
        <p:nvPicPr>
          <p:cNvPr id="13" name="Picture 12">
            <a:extLst>
              <a:ext uri="{FF2B5EF4-FFF2-40B4-BE49-F238E27FC236}">
                <a16:creationId xmlns:a16="http://schemas.microsoft.com/office/drawing/2014/main" id="{73F4A332-3E92-400D-95CE-A3A5ED43830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95741" y="4938138"/>
            <a:ext cx="1176213" cy="323459"/>
          </a:xfrm>
          <a:prstGeom prst="rect">
            <a:avLst/>
          </a:prstGeom>
        </p:spPr>
      </p:pic>
      <p:pic>
        <p:nvPicPr>
          <p:cNvPr id="15" name="Picture 14">
            <a:extLst>
              <a:ext uri="{FF2B5EF4-FFF2-40B4-BE49-F238E27FC236}">
                <a16:creationId xmlns:a16="http://schemas.microsoft.com/office/drawing/2014/main" id="{95BAE9ED-17BB-4A65-8D45-16EAC6B3610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828606" y="4897184"/>
            <a:ext cx="764696" cy="709638"/>
          </a:xfrm>
          <a:prstGeom prst="rect">
            <a:avLst/>
          </a:prstGeom>
        </p:spPr>
      </p:pic>
      <p:pic>
        <p:nvPicPr>
          <p:cNvPr id="17" name="Picture 16">
            <a:extLst>
              <a:ext uri="{FF2B5EF4-FFF2-40B4-BE49-F238E27FC236}">
                <a16:creationId xmlns:a16="http://schemas.microsoft.com/office/drawing/2014/main" id="{068C169C-099E-4222-B672-1A6023A13A3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860380" y="5970636"/>
            <a:ext cx="1211433" cy="524954"/>
          </a:xfrm>
          <a:prstGeom prst="rect">
            <a:avLst/>
          </a:prstGeom>
        </p:spPr>
      </p:pic>
      <p:pic>
        <p:nvPicPr>
          <p:cNvPr id="19" name="Picture 18">
            <a:extLst>
              <a:ext uri="{FF2B5EF4-FFF2-40B4-BE49-F238E27FC236}">
                <a16:creationId xmlns:a16="http://schemas.microsoft.com/office/drawing/2014/main" id="{03F86CD3-5A1C-4DD7-88E1-9A53D7DA493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677635" y="4897184"/>
            <a:ext cx="765845" cy="476319"/>
          </a:xfrm>
          <a:prstGeom prst="rect">
            <a:avLst/>
          </a:prstGeom>
        </p:spPr>
      </p:pic>
      <p:pic>
        <p:nvPicPr>
          <p:cNvPr id="21" name="Picture 20">
            <a:extLst>
              <a:ext uri="{FF2B5EF4-FFF2-40B4-BE49-F238E27FC236}">
                <a16:creationId xmlns:a16="http://schemas.microsoft.com/office/drawing/2014/main" id="{C0E3ECB1-1E1D-4EFA-8FE1-DDB51167007B}"/>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179509" y="5723944"/>
            <a:ext cx="1263971" cy="372056"/>
          </a:xfrm>
          <a:prstGeom prst="rect">
            <a:avLst/>
          </a:prstGeom>
        </p:spPr>
      </p:pic>
      <p:pic>
        <p:nvPicPr>
          <p:cNvPr id="23" name="Picture 22">
            <a:extLst>
              <a:ext uri="{FF2B5EF4-FFF2-40B4-BE49-F238E27FC236}">
                <a16:creationId xmlns:a16="http://schemas.microsoft.com/office/drawing/2014/main" id="{A9569479-E8AA-4D14-B866-10613674EED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586459" y="5223718"/>
            <a:ext cx="661941" cy="532511"/>
          </a:xfrm>
          <a:prstGeom prst="rect">
            <a:avLst/>
          </a:prstGeom>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p:txBody>
          <a:bodyPr/>
          <a:lstStyle/>
          <a:p>
            <a:r>
              <a:rPr lang="en-US" dirty="0"/>
              <a:t>What's Next?</a:t>
            </a:r>
          </a:p>
        </p:txBody>
      </p:sp>
      <p:sp>
        <p:nvSpPr>
          <p:cNvPr id="10247" name="Rectangle 7"/>
          <p:cNvSpPr>
            <a:spLocks noGrp="1" noChangeArrowheads="1"/>
          </p:cNvSpPr>
          <p:nvPr>
            <p:ph type="body" idx="1"/>
          </p:nvPr>
        </p:nvSpPr>
        <p:spPr/>
        <p:txBody>
          <a:bodyPr/>
          <a:lstStyle/>
          <a:p>
            <a:r>
              <a:rPr lang="en-US" dirty="0"/>
              <a:t>Please see our other PowerPoint presentations for the Windows Tablet App to support the PC gate system. </a:t>
            </a:r>
          </a:p>
          <a:p>
            <a:r>
              <a:rPr lang="en-US" dirty="0"/>
              <a:t>Please see our other PowerPoint presentations for the M&amp;R system for repairing equipment.</a:t>
            </a:r>
          </a:p>
          <a:p>
            <a:r>
              <a:rPr lang="en-US" dirty="0"/>
              <a:t>Contact Depot Systems to get a full trial system.</a:t>
            </a:r>
          </a:p>
          <a:p>
            <a:endParaRPr lang="en-US" dirty="0"/>
          </a:p>
          <a:p>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EFCAF62-9FFB-4452-BDCC-0F15A985E8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2514600"/>
            <a:ext cx="5203464" cy="1131608"/>
          </a:xfrm>
          <a:prstGeom prst="rect">
            <a:avLst/>
          </a:prstGeom>
        </p:spPr>
      </p:pic>
      <p:sp>
        <p:nvSpPr>
          <p:cNvPr id="4" name="TextBox 3">
            <a:extLst>
              <a:ext uri="{FF2B5EF4-FFF2-40B4-BE49-F238E27FC236}">
                <a16:creationId xmlns:a16="http://schemas.microsoft.com/office/drawing/2014/main" id="{46A1895D-1752-450A-A9A5-E06B923E5906}"/>
              </a:ext>
            </a:extLst>
          </p:cNvPr>
          <p:cNvSpPr txBox="1"/>
          <p:nvPr/>
        </p:nvSpPr>
        <p:spPr>
          <a:xfrm>
            <a:off x="4343400" y="5638800"/>
            <a:ext cx="4038600" cy="461665"/>
          </a:xfrm>
          <a:prstGeom prst="rect">
            <a:avLst/>
          </a:prstGeom>
          <a:noFill/>
        </p:spPr>
        <p:txBody>
          <a:bodyPr wrap="square" rtlCol="0">
            <a:spAutoFit/>
          </a:bodyPr>
          <a:lstStyle/>
          <a:p>
            <a:r>
              <a:rPr lang="en-US" dirty="0">
                <a:solidFill>
                  <a:schemeClr val="bg2"/>
                </a:solidFill>
                <a:latin typeface="Arial Black" panose="020B0A04020102020204" pitchFamily="34" charset="0"/>
              </a:rPr>
              <a:t>depotsystems.com</a:t>
            </a:r>
          </a:p>
        </p:txBody>
      </p:sp>
    </p:spTree>
    <p:extLst>
      <p:ext uri="{BB962C8B-B14F-4D97-AF65-F5344CB8AC3E}">
        <p14:creationId xmlns:p14="http://schemas.microsoft.com/office/powerpoint/2010/main" val="181194700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a:t>Complete Container Yard / Depot Management System</a:t>
            </a:r>
          </a:p>
        </p:txBody>
      </p:sp>
      <p:sp>
        <p:nvSpPr>
          <p:cNvPr id="5127" name="Rectangle 7"/>
          <p:cNvSpPr>
            <a:spLocks noGrp="1" noChangeArrowheads="1"/>
          </p:cNvSpPr>
          <p:nvPr>
            <p:ph type="body" idx="1"/>
          </p:nvPr>
        </p:nvSpPr>
        <p:spPr/>
        <p:txBody>
          <a:bodyPr/>
          <a:lstStyle/>
          <a:p>
            <a:r>
              <a:rPr lang="en-US" dirty="0"/>
              <a:t>Gate In, Gate Out, Bookings, Load Manifest</a:t>
            </a:r>
          </a:p>
          <a:p>
            <a:r>
              <a:rPr lang="en-US" dirty="0"/>
              <a:t>Re-Delivery number support Container or Chassis</a:t>
            </a:r>
          </a:p>
          <a:p>
            <a:r>
              <a:rPr lang="en-US" dirty="0"/>
              <a:t>Full Maintenance and Repair (M&amp;R) System </a:t>
            </a:r>
          </a:p>
          <a:p>
            <a:r>
              <a:rPr lang="en-US" dirty="0"/>
              <a:t>Full Reports and Customizable Reports</a:t>
            </a:r>
          </a:p>
          <a:p>
            <a:r>
              <a:rPr lang="en-US" dirty="0"/>
              <a:t>Full EDI support for all SS Lines and Chassis pools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p:txBody>
          <a:bodyPr/>
          <a:lstStyle/>
          <a:p>
            <a:r>
              <a:rPr lang="en-US" dirty="0"/>
              <a:t>Optional Add On Modules</a:t>
            </a:r>
          </a:p>
        </p:txBody>
      </p:sp>
      <p:sp>
        <p:nvSpPr>
          <p:cNvPr id="6151" name="Rectangle 7"/>
          <p:cNvSpPr>
            <a:spLocks noGrp="1" noChangeArrowheads="1"/>
          </p:cNvSpPr>
          <p:nvPr>
            <p:ph type="body" idx="1"/>
          </p:nvPr>
        </p:nvSpPr>
        <p:spPr/>
        <p:txBody>
          <a:bodyPr/>
          <a:lstStyle/>
          <a:p>
            <a:r>
              <a:rPr lang="en-US" dirty="0"/>
              <a:t>Windows Tablet / Hand Held</a:t>
            </a:r>
          </a:p>
          <a:p>
            <a:r>
              <a:rPr lang="en-US" dirty="0"/>
              <a:t>Rental System, supports containers, chassis, gensets</a:t>
            </a:r>
          </a:p>
          <a:p>
            <a:r>
              <a:rPr lang="en-US" dirty="0"/>
              <a:t>Driver In Yard / Lift Queue – Track drivers and lift operators. Assign yard tickets.</a:t>
            </a:r>
          </a:p>
          <a:p>
            <a:r>
              <a:rPr lang="en-US" dirty="0"/>
              <a:t>GPS locations and Lot – parking space numbers</a:t>
            </a:r>
          </a:p>
          <a:p>
            <a:endParaRPr lang="en-US" dirty="0">
              <a:solidFill>
                <a:schemeClr val="accent1">
                  <a:lumMod val="50000"/>
                </a:schemeClr>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a:xfrm>
            <a:off x="457200" y="273050"/>
            <a:ext cx="3008313" cy="565150"/>
          </a:xfrm>
        </p:spPr>
        <p:txBody>
          <a:bodyPr/>
          <a:lstStyle/>
          <a:p>
            <a:r>
              <a:rPr lang="en-US" dirty="0"/>
              <a:t>Gate In</a:t>
            </a:r>
          </a:p>
        </p:txBody>
      </p:sp>
      <p:pic>
        <p:nvPicPr>
          <p:cNvPr id="5" name="Content Placeholder 4">
            <a:extLst>
              <a:ext uri="{FF2B5EF4-FFF2-40B4-BE49-F238E27FC236}">
                <a16:creationId xmlns:a16="http://schemas.microsoft.com/office/drawing/2014/main" id="{ABC57236-3FB9-4E8F-8D3D-7423D2A1C5E5}"/>
              </a:ext>
            </a:extLst>
          </p:cNvPr>
          <p:cNvPicPr>
            <a:picLocks noGrp="1" noChangeAspect="1"/>
          </p:cNvPicPr>
          <p:nvPr>
            <p:ph idx="1"/>
          </p:nvPr>
        </p:nvPicPr>
        <p:blipFill>
          <a:blip r:embed="rId2"/>
          <a:stretch>
            <a:fillRect/>
          </a:stretch>
        </p:blipFill>
        <p:spPr>
          <a:xfrm>
            <a:off x="1066800" y="1403350"/>
            <a:ext cx="7918360" cy="5181600"/>
          </a:xfrm>
          <a:prstGeom prst="rect">
            <a:avLst/>
          </a:prstGeom>
        </p:spPr>
      </p:pic>
      <p:sp>
        <p:nvSpPr>
          <p:cNvPr id="7175" name="Rectangle 7"/>
          <p:cNvSpPr>
            <a:spLocks noGrp="1" noChangeArrowheads="1"/>
          </p:cNvSpPr>
          <p:nvPr>
            <p:ph type="body" sz="half" idx="2"/>
          </p:nvPr>
        </p:nvSpPr>
        <p:spPr>
          <a:xfrm>
            <a:off x="457200" y="838200"/>
            <a:ext cx="6248400" cy="698500"/>
          </a:xfrm>
        </p:spPr>
        <p:txBody>
          <a:bodyPr/>
          <a:lstStyle/>
          <a:p>
            <a:r>
              <a:rPr lang="en-US" dirty="0"/>
              <a:t>Full container, chassis, and genset support. Auto Lifting and Auto separation of pool chassis. Fully supports empty, loads, reefers, tanks, and container leasing companies.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a:xfrm>
            <a:off x="457200" y="273050"/>
            <a:ext cx="3008313" cy="565150"/>
          </a:xfrm>
        </p:spPr>
        <p:txBody>
          <a:bodyPr/>
          <a:lstStyle/>
          <a:p>
            <a:r>
              <a:rPr lang="en-US" dirty="0"/>
              <a:t>Gate Out</a:t>
            </a:r>
          </a:p>
        </p:txBody>
      </p:sp>
      <p:sp>
        <p:nvSpPr>
          <p:cNvPr id="7175" name="Rectangle 7"/>
          <p:cNvSpPr>
            <a:spLocks noGrp="1" noChangeArrowheads="1"/>
          </p:cNvSpPr>
          <p:nvPr>
            <p:ph type="body" sz="half" idx="2"/>
          </p:nvPr>
        </p:nvSpPr>
        <p:spPr>
          <a:xfrm>
            <a:off x="457200" y="838200"/>
            <a:ext cx="7315200" cy="698500"/>
          </a:xfrm>
        </p:spPr>
        <p:txBody>
          <a:bodyPr/>
          <a:lstStyle/>
          <a:p>
            <a:r>
              <a:rPr lang="en-US" dirty="0"/>
              <a:t>Full container, chassis, and genset support. Auto Mounting Equipment and Auto Mounting of pool chassis. Many safety checks to prevent equipment from gating out if not in good order or other conditions.</a:t>
            </a:r>
          </a:p>
        </p:txBody>
      </p:sp>
      <p:pic>
        <p:nvPicPr>
          <p:cNvPr id="4" name="Picture 3">
            <a:extLst>
              <a:ext uri="{FF2B5EF4-FFF2-40B4-BE49-F238E27FC236}">
                <a16:creationId xmlns:a16="http://schemas.microsoft.com/office/drawing/2014/main" id="{3DE70821-B0DC-4E0A-95BF-767F3F582E82}"/>
              </a:ext>
            </a:extLst>
          </p:cNvPr>
          <p:cNvPicPr>
            <a:picLocks noChangeAspect="1"/>
          </p:cNvPicPr>
          <p:nvPr/>
        </p:nvPicPr>
        <p:blipFill>
          <a:blip r:embed="rId2"/>
          <a:stretch>
            <a:fillRect/>
          </a:stretch>
        </p:blipFill>
        <p:spPr>
          <a:xfrm>
            <a:off x="533400" y="1441450"/>
            <a:ext cx="8458200" cy="4614333"/>
          </a:xfrm>
          <a:prstGeom prst="rect">
            <a:avLst/>
          </a:prstGeom>
        </p:spPr>
      </p:pic>
    </p:spTree>
    <p:extLst>
      <p:ext uri="{BB962C8B-B14F-4D97-AF65-F5344CB8AC3E}">
        <p14:creationId xmlns:p14="http://schemas.microsoft.com/office/powerpoint/2010/main" val="194153828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a:xfrm>
            <a:off x="457200" y="273050"/>
            <a:ext cx="3008313" cy="565150"/>
          </a:xfrm>
        </p:spPr>
        <p:txBody>
          <a:bodyPr/>
          <a:lstStyle/>
          <a:p>
            <a:r>
              <a:rPr lang="en-US" dirty="0"/>
              <a:t>Bookings</a:t>
            </a:r>
          </a:p>
        </p:txBody>
      </p:sp>
      <p:sp>
        <p:nvSpPr>
          <p:cNvPr id="7175" name="Rectangle 7"/>
          <p:cNvSpPr>
            <a:spLocks noGrp="1" noChangeArrowheads="1"/>
          </p:cNvSpPr>
          <p:nvPr>
            <p:ph type="body" sz="half" idx="2"/>
          </p:nvPr>
        </p:nvSpPr>
        <p:spPr>
          <a:xfrm>
            <a:off x="457200" y="838200"/>
            <a:ext cx="7391400" cy="698500"/>
          </a:xfrm>
        </p:spPr>
        <p:txBody>
          <a:bodyPr/>
          <a:lstStyle/>
          <a:p>
            <a:r>
              <a:rPr lang="en-US" dirty="0"/>
              <a:t>Full Booking support for steamship line releases or internal releases. Supports multiple size types and expiation dates. Allows equipment assignment to bookings.. Full 301 EDI support for SS Line booking feeds</a:t>
            </a:r>
          </a:p>
        </p:txBody>
      </p:sp>
      <p:pic>
        <p:nvPicPr>
          <p:cNvPr id="2" name="Picture 1">
            <a:extLst>
              <a:ext uri="{FF2B5EF4-FFF2-40B4-BE49-F238E27FC236}">
                <a16:creationId xmlns:a16="http://schemas.microsoft.com/office/drawing/2014/main" id="{715F4E28-09DE-40AB-A3BD-7BE0B4E8E455}"/>
              </a:ext>
            </a:extLst>
          </p:cNvPr>
          <p:cNvPicPr>
            <a:picLocks noChangeAspect="1"/>
          </p:cNvPicPr>
          <p:nvPr/>
        </p:nvPicPr>
        <p:blipFill>
          <a:blip r:embed="rId2"/>
          <a:stretch>
            <a:fillRect/>
          </a:stretch>
        </p:blipFill>
        <p:spPr>
          <a:xfrm>
            <a:off x="685800" y="1371600"/>
            <a:ext cx="8229600" cy="4737779"/>
          </a:xfrm>
          <a:prstGeom prst="rect">
            <a:avLst/>
          </a:prstGeom>
        </p:spPr>
      </p:pic>
    </p:spTree>
    <p:extLst>
      <p:ext uri="{BB962C8B-B14F-4D97-AF65-F5344CB8AC3E}">
        <p14:creationId xmlns:p14="http://schemas.microsoft.com/office/powerpoint/2010/main" val="178073297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a:xfrm>
            <a:off x="457200" y="273050"/>
            <a:ext cx="3008313" cy="565150"/>
          </a:xfrm>
        </p:spPr>
        <p:txBody>
          <a:bodyPr/>
          <a:lstStyle/>
          <a:p>
            <a:r>
              <a:rPr lang="en-US" dirty="0"/>
              <a:t>Equipment</a:t>
            </a:r>
          </a:p>
        </p:txBody>
      </p:sp>
      <p:sp>
        <p:nvSpPr>
          <p:cNvPr id="7175" name="Rectangle 7"/>
          <p:cNvSpPr>
            <a:spLocks noGrp="1" noChangeArrowheads="1"/>
          </p:cNvSpPr>
          <p:nvPr>
            <p:ph type="body" sz="half" idx="2"/>
          </p:nvPr>
        </p:nvSpPr>
        <p:spPr>
          <a:xfrm>
            <a:off x="457200" y="838200"/>
            <a:ext cx="6934200" cy="698500"/>
          </a:xfrm>
        </p:spPr>
        <p:txBody>
          <a:bodyPr/>
          <a:lstStyle/>
          <a:p>
            <a:r>
              <a:rPr lang="en-US" dirty="0"/>
              <a:t>Easily search and manage your equipment. The Equipment system lets you lift, mount and edit units. Interchange prints and equipment status can be done from here.</a:t>
            </a:r>
          </a:p>
        </p:txBody>
      </p:sp>
      <p:pic>
        <p:nvPicPr>
          <p:cNvPr id="3" name="Picture 2">
            <a:extLst>
              <a:ext uri="{FF2B5EF4-FFF2-40B4-BE49-F238E27FC236}">
                <a16:creationId xmlns:a16="http://schemas.microsoft.com/office/drawing/2014/main" id="{FE635188-49DC-4264-99E9-B640529F5F05}"/>
              </a:ext>
            </a:extLst>
          </p:cNvPr>
          <p:cNvPicPr>
            <a:picLocks noChangeAspect="1"/>
          </p:cNvPicPr>
          <p:nvPr/>
        </p:nvPicPr>
        <p:blipFill>
          <a:blip r:embed="rId2"/>
          <a:stretch>
            <a:fillRect/>
          </a:stretch>
        </p:blipFill>
        <p:spPr>
          <a:xfrm>
            <a:off x="685800" y="1452052"/>
            <a:ext cx="8229600" cy="4720148"/>
          </a:xfrm>
          <a:prstGeom prst="rect">
            <a:avLst/>
          </a:prstGeom>
        </p:spPr>
      </p:pic>
    </p:spTree>
    <p:extLst>
      <p:ext uri="{BB962C8B-B14F-4D97-AF65-F5344CB8AC3E}">
        <p14:creationId xmlns:p14="http://schemas.microsoft.com/office/powerpoint/2010/main" val="171286969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a:xfrm>
            <a:off x="457200" y="273050"/>
            <a:ext cx="3008313" cy="565150"/>
          </a:xfrm>
        </p:spPr>
        <p:txBody>
          <a:bodyPr/>
          <a:lstStyle/>
          <a:p>
            <a:r>
              <a:rPr lang="en-US" dirty="0"/>
              <a:t>Re-Delivery</a:t>
            </a:r>
          </a:p>
        </p:txBody>
      </p:sp>
      <p:sp>
        <p:nvSpPr>
          <p:cNvPr id="7175" name="Rectangle 7"/>
          <p:cNvSpPr>
            <a:spLocks noGrp="1" noChangeArrowheads="1"/>
          </p:cNvSpPr>
          <p:nvPr>
            <p:ph type="body" sz="half" idx="2"/>
          </p:nvPr>
        </p:nvSpPr>
        <p:spPr>
          <a:xfrm>
            <a:off x="457200" y="838200"/>
            <a:ext cx="6934200" cy="698500"/>
          </a:xfrm>
        </p:spPr>
        <p:txBody>
          <a:bodyPr/>
          <a:lstStyle/>
          <a:p>
            <a:r>
              <a:rPr lang="en-US" dirty="0"/>
              <a:t>Leasing company or chassis pool delivery numbers are handled in the Re-Delivery system. This provides control to allow what units can Gate In and how many.</a:t>
            </a:r>
          </a:p>
        </p:txBody>
      </p:sp>
      <p:pic>
        <p:nvPicPr>
          <p:cNvPr id="3" name="Picture 2">
            <a:extLst>
              <a:ext uri="{FF2B5EF4-FFF2-40B4-BE49-F238E27FC236}">
                <a16:creationId xmlns:a16="http://schemas.microsoft.com/office/drawing/2014/main" id="{FE635188-49DC-4264-99E9-B640529F5F05}"/>
              </a:ext>
            </a:extLst>
          </p:cNvPr>
          <p:cNvPicPr>
            <a:picLocks noChangeAspect="1"/>
          </p:cNvPicPr>
          <p:nvPr/>
        </p:nvPicPr>
        <p:blipFill>
          <a:blip r:embed="rId2"/>
          <a:stretch>
            <a:fillRect/>
          </a:stretch>
        </p:blipFill>
        <p:spPr>
          <a:xfrm>
            <a:off x="685800" y="1452052"/>
            <a:ext cx="8229600" cy="4720148"/>
          </a:xfrm>
          <a:prstGeom prst="rect">
            <a:avLst/>
          </a:prstGeom>
        </p:spPr>
      </p:pic>
    </p:spTree>
    <p:extLst>
      <p:ext uri="{BB962C8B-B14F-4D97-AF65-F5344CB8AC3E}">
        <p14:creationId xmlns:p14="http://schemas.microsoft.com/office/powerpoint/2010/main" val="366029823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a:xfrm>
            <a:off x="457200" y="273050"/>
            <a:ext cx="3008313" cy="565150"/>
          </a:xfrm>
        </p:spPr>
        <p:txBody>
          <a:bodyPr/>
          <a:lstStyle/>
          <a:p>
            <a:r>
              <a:rPr lang="en-US" dirty="0"/>
              <a:t>Manifest</a:t>
            </a:r>
          </a:p>
        </p:txBody>
      </p:sp>
      <p:sp>
        <p:nvSpPr>
          <p:cNvPr id="7175" name="Rectangle 7"/>
          <p:cNvSpPr>
            <a:spLocks noGrp="1" noChangeArrowheads="1"/>
          </p:cNvSpPr>
          <p:nvPr>
            <p:ph type="body" sz="half" idx="2"/>
          </p:nvPr>
        </p:nvSpPr>
        <p:spPr>
          <a:xfrm>
            <a:off x="457200" y="838200"/>
            <a:ext cx="7467600" cy="698500"/>
          </a:xfrm>
        </p:spPr>
        <p:txBody>
          <a:bodyPr/>
          <a:lstStyle/>
          <a:p>
            <a:r>
              <a:rPr lang="en-US" dirty="0"/>
              <a:t>Loaded or empty equipment can be entered or imported into the Manifest system. As units gate in, the system will use the manifest info for clearance and pulls in the load details of BL, weight, seal, into the Gate In</a:t>
            </a:r>
          </a:p>
        </p:txBody>
      </p:sp>
      <p:pic>
        <p:nvPicPr>
          <p:cNvPr id="2" name="Picture 1">
            <a:extLst>
              <a:ext uri="{FF2B5EF4-FFF2-40B4-BE49-F238E27FC236}">
                <a16:creationId xmlns:a16="http://schemas.microsoft.com/office/drawing/2014/main" id="{56C19721-A87D-4D1D-B6D0-6E3F52C56B9E}"/>
              </a:ext>
            </a:extLst>
          </p:cNvPr>
          <p:cNvPicPr>
            <a:picLocks noChangeAspect="1"/>
          </p:cNvPicPr>
          <p:nvPr/>
        </p:nvPicPr>
        <p:blipFill>
          <a:blip r:embed="rId2"/>
          <a:stretch>
            <a:fillRect/>
          </a:stretch>
        </p:blipFill>
        <p:spPr>
          <a:xfrm>
            <a:off x="685800" y="1447800"/>
            <a:ext cx="8305800" cy="4580404"/>
          </a:xfrm>
          <a:prstGeom prst="rect">
            <a:avLst/>
          </a:prstGeom>
        </p:spPr>
      </p:pic>
    </p:spTree>
    <p:extLst>
      <p:ext uri="{BB962C8B-B14F-4D97-AF65-F5344CB8AC3E}">
        <p14:creationId xmlns:p14="http://schemas.microsoft.com/office/powerpoint/2010/main" val="171359550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BRANCHTO" val="262"/>
  <p:tag name="HOTSPOTTYPE" val="DefinedInNavigator"/>
  <p:tag name="DEFINEDINNAVIGATOR" val="True"/>
</p:tagLst>
</file>

<file path=ppt/theme/theme1.xml><?xml version="1.0" encoding="utf-8"?>
<a:theme xmlns:a="http://schemas.openxmlformats.org/drawingml/2006/main" name="Business strategy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75000"/>
          </a:schemeClr>
        </a:solidFill>
        <a:ln>
          <a:solidFill>
            <a:schemeClr val="accent1">
              <a:lumMod val="75000"/>
            </a:schemeClr>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Office Theme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9900"/>
        </a:dk2>
        <a:lt2>
          <a:srgbClr val="CC0000"/>
        </a:lt2>
        <a:accent1>
          <a:srgbClr val="CCCC00"/>
        </a:accent1>
        <a:accent2>
          <a:srgbClr val="3333CC"/>
        </a:accent2>
        <a:accent3>
          <a:srgbClr val="FFFFFF"/>
        </a:accent3>
        <a:accent4>
          <a:srgbClr val="000000"/>
        </a:accent4>
        <a:accent5>
          <a:srgbClr val="E2E2AA"/>
        </a:accent5>
        <a:accent6>
          <a:srgbClr val="2D2DB9"/>
        </a:accent6>
        <a:hlink>
          <a:srgbClr val="000000"/>
        </a:hlink>
        <a:folHlink>
          <a:srgbClr val="80808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333399"/>
        </a:dk1>
        <a:lt1>
          <a:srgbClr val="FFFFCC"/>
        </a:lt1>
        <a:dk2>
          <a:srgbClr val="000000"/>
        </a:dk2>
        <a:lt2>
          <a:srgbClr val="0000FF"/>
        </a:lt2>
        <a:accent1>
          <a:srgbClr val="800000"/>
        </a:accent1>
        <a:accent2>
          <a:srgbClr val="3366CC"/>
        </a:accent2>
        <a:accent3>
          <a:srgbClr val="AAAAAA"/>
        </a:accent3>
        <a:accent4>
          <a:srgbClr val="DADAAE"/>
        </a:accent4>
        <a:accent5>
          <a:srgbClr val="C0AAAA"/>
        </a:accent5>
        <a:accent6>
          <a:srgbClr val="2D5CB9"/>
        </a:accent6>
        <a:hlink>
          <a:srgbClr val="FFFFFF"/>
        </a:hlink>
        <a:folHlink>
          <a:srgbClr val="B2B2B2"/>
        </a:folHlink>
      </a:clrScheme>
      <a:clrMap bg1="dk2" tx1="lt1" bg2="dk1" tx2="lt2" accent1="accent1" accent2="accent2" accent3="accent3" accent4="accent4" accent5="accent5" accent6="accent6" hlink="hlink" folHlink="folHlink"/>
    </a:extraClrScheme>
    <a:extraClrScheme>
      <a:clrScheme name="Office Theme 5">
        <a:dk1>
          <a:srgbClr val="CC3300"/>
        </a:dk1>
        <a:lt1>
          <a:srgbClr val="FFFFCC"/>
        </a:lt1>
        <a:dk2>
          <a:srgbClr val="000000"/>
        </a:dk2>
        <a:lt2>
          <a:srgbClr val="CC6600"/>
        </a:lt2>
        <a:accent1>
          <a:srgbClr val="993300"/>
        </a:accent1>
        <a:accent2>
          <a:srgbClr val="808000"/>
        </a:accent2>
        <a:accent3>
          <a:srgbClr val="AAAAAA"/>
        </a:accent3>
        <a:accent4>
          <a:srgbClr val="DADAAE"/>
        </a:accent4>
        <a:accent5>
          <a:srgbClr val="CAADAA"/>
        </a:accent5>
        <a:accent6>
          <a:srgbClr val="7373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ffice Theme 6">
        <a:dk1>
          <a:srgbClr val="66CCFF"/>
        </a:dk1>
        <a:lt1>
          <a:srgbClr val="CCECFF"/>
        </a:lt1>
        <a:dk2>
          <a:srgbClr val="000000"/>
        </a:dk2>
        <a:lt2>
          <a:srgbClr val="9999FF"/>
        </a:lt2>
        <a:accent1>
          <a:srgbClr val="FFFFFF"/>
        </a:accent1>
        <a:accent2>
          <a:srgbClr val="99CCFF"/>
        </a:accent2>
        <a:accent3>
          <a:srgbClr val="AAAAAA"/>
        </a:accent3>
        <a:accent4>
          <a:srgbClr val="AEC9DA"/>
        </a:accent4>
        <a:accent5>
          <a:srgbClr val="FFFFFF"/>
        </a:accent5>
        <a:accent6>
          <a:srgbClr val="8AB9E7"/>
        </a:accent6>
        <a:hlink>
          <a:srgbClr val="CCECFF"/>
        </a:hlink>
        <a:folHlink>
          <a:srgbClr val="B2B2B2"/>
        </a:folHlink>
      </a:clrScheme>
      <a:clrMap bg1="dk2" tx1="lt1" bg2="dk1" tx2="lt2" accent1="accent1" accent2="accent2" accent3="accent3" accent4="accent4" accent5="accent5" accent6="accent6" hlink="hlink" folHlink="folHlink"/>
    </a:extraClrScheme>
    <a:extraClrScheme>
      <a:clrScheme name="Office Theme 7">
        <a:dk1>
          <a:srgbClr val="993366"/>
        </a:dk1>
        <a:lt1>
          <a:srgbClr val="FFFFCC"/>
        </a:lt1>
        <a:dk2>
          <a:srgbClr val="333399"/>
        </a:dk2>
        <a:lt2>
          <a:srgbClr val="0066FF"/>
        </a:lt2>
        <a:accent1>
          <a:srgbClr val="6600FF"/>
        </a:accent1>
        <a:accent2>
          <a:srgbClr val="0099CC"/>
        </a:accent2>
        <a:accent3>
          <a:srgbClr val="ADADCA"/>
        </a:accent3>
        <a:accent4>
          <a:srgbClr val="DADAAE"/>
        </a:accent4>
        <a:accent5>
          <a:srgbClr val="B8AAFF"/>
        </a:accent5>
        <a:accent6>
          <a:srgbClr val="008AB9"/>
        </a:accent6>
        <a:hlink>
          <a:srgbClr val="66FFFF"/>
        </a:hlink>
        <a:folHlink>
          <a:srgbClr val="B2B2B2"/>
        </a:folHlink>
      </a:clrScheme>
      <a:clrMap bg1="dk2" tx1="lt1" bg2="dk1" tx2="lt2" accent1="accent1" accent2="accent2" accent3="accent3" accent4="accent4" accent5="accent5" accent6="accent6" hlink="hlink" folHlink="folHlink"/>
    </a:extraClrScheme>
    <a:extraClrScheme>
      <a:clrScheme name="Office Theme 8">
        <a:dk1>
          <a:srgbClr val="993366"/>
        </a:dk1>
        <a:lt1>
          <a:srgbClr val="EAEAEA"/>
        </a:lt1>
        <a:dk2>
          <a:srgbClr val="660066"/>
        </a:dk2>
        <a:lt2>
          <a:srgbClr val="CC0000"/>
        </a:lt2>
        <a:accent1>
          <a:srgbClr val="A50021"/>
        </a:accent1>
        <a:accent2>
          <a:srgbClr val="660033"/>
        </a:accent2>
        <a:accent3>
          <a:srgbClr val="B8AAB8"/>
        </a:accent3>
        <a:accent4>
          <a:srgbClr val="C8C8C8"/>
        </a:accent4>
        <a:accent5>
          <a:srgbClr val="CFAAAB"/>
        </a:accent5>
        <a:accent6>
          <a:srgbClr val="5C00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usiness strategy presentation.potx" id="{E697D2F7-EB50-43CA-AA2E-1A77539ED80D}" vid="{A2214A34-0F8C-42E5-8DA8-CE4636A42B8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strategy presentation</Template>
  <TotalTime>377</TotalTime>
  <Words>487</Words>
  <Application>Microsoft Office PowerPoint</Application>
  <PresentationFormat>On-screen Show (4:3)</PresentationFormat>
  <Paragraphs>39</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Black</vt:lpstr>
      <vt:lpstr>Arial Narrow</vt:lpstr>
      <vt:lpstr>Times New Roman</vt:lpstr>
      <vt:lpstr>Wingdings</vt:lpstr>
      <vt:lpstr>Business strategy presentation</vt:lpstr>
      <vt:lpstr>Depot Systems 5</vt:lpstr>
      <vt:lpstr>Complete Container Yard / Depot Management System</vt:lpstr>
      <vt:lpstr>Optional Add On Modules</vt:lpstr>
      <vt:lpstr>Gate In</vt:lpstr>
      <vt:lpstr>Gate Out</vt:lpstr>
      <vt:lpstr>Bookings</vt:lpstr>
      <vt:lpstr>Equipment</vt:lpstr>
      <vt:lpstr>Re-Delivery</vt:lpstr>
      <vt:lpstr>Manifest</vt:lpstr>
      <vt:lpstr>Reporting</vt:lpstr>
      <vt:lpstr>Report Printing &amp; email</vt:lpstr>
      <vt:lpstr>EDI</vt:lpstr>
      <vt:lpstr>What's Next?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Depot Systems</dc:title>
  <dc:creator>Wally Morris</dc:creator>
  <cp:lastModifiedBy>Wally Morris</cp:lastModifiedBy>
  <cp:revision>25</cp:revision>
  <cp:lastPrinted>1601-01-01T00:00:00Z</cp:lastPrinted>
  <dcterms:created xsi:type="dcterms:W3CDTF">2018-01-12T14:31:52Z</dcterms:created>
  <dcterms:modified xsi:type="dcterms:W3CDTF">2018-01-13T17:21:36Z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TC010184381033</vt:lpwstr>
  </property>
  <property fmtid="{D5CDD505-2E9C-101B-9397-08002B2CF9AE}" pid="3" name="ContentTypeId">
    <vt:lpwstr>0x0101006EDDDB5EE6D98C44930B742096920B300400F5B6D36B3EF94B4E9A635CDF2A18F5B8</vt:lpwstr>
  </property>
  <property fmtid="{D5CDD505-2E9C-101B-9397-08002B2CF9AE}" pid="4" name="InternalTags">
    <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y fmtid="{D5CDD505-2E9C-101B-9397-08002B2CF9AE}" pid="9" name="LocMarketGroupTiers">
    <vt:lpwstr>,t:Tier 1,t:Tier 2,t:Tier 3,</vt:lpwstr>
  </property>
</Properties>
</file>